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8" r:id="rId2"/>
    <p:sldId id="260" r:id="rId3"/>
    <p:sldId id="270" r:id="rId4"/>
    <p:sldId id="274" r:id="rId5"/>
    <p:sldId id="273" r:id="rId6"/>
    <p:sldId id="283" r:id="rId7"/>
    <p:sldId id="284" r:id="rId8"/>
    <p:sldId id="261" r:id="rId9"/>
    <p:sldId id="286" r:id="rId10"/>
    <p:sldId id="288" r:id="rId11"/>
    <p:sldId id="314" r:id="rId12"/>
    <p:sldId id="291" r:id="rId13"/>
    <p:sldId id="292" r:id="rId14"/>
    <p:sldId id="289" r:id="rId15"/>
    <p:sldId id="315" r:id="rId16"/>
    <p:sldId id="295" r:id="rId17"/>
    <p:sldId id="316" r:id="rId18"/>
    <p:sldId id="290" r:id="rId19"/>
    <p:sldId id="317" r:id="rId20"/>
    <p:sldId id="294" r:id="rId21"/>
    <p:sldId id="296" r:id="rId22"/>
    <p:sldId id="297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293" r:id="rId33"/>
    <p:sldId id="309" r:id="rId34"/>
    <p:sldId id="310" r:id="rId35"/>
    <p:sldId id="311" r:id="rId36"/>
    <p:sldId id="312" r:id="rId37"/>
    <p:sldId id="313" r:id="rId38"/>
    <p:sldId id="318" r:id="rId39"/>
    <p:sldId id="319" r:id="rId40"/>
    <p:sldId id="320" r:id="rId41"/>
    <p:sldId id="324" r:id="rId42"/>
    <p:sldId id="321" r:id="rId43"/>
    <p:sldId id="322" r:id="rId44"/>
    <p:sldId id="323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42" r:id="rId59"/>
    <p:sldId id="343" r:id="rId60"/>
    <p:sldId id="344" r:id="rId61"/>
    <p:sldId id="345" r:id="rId62"/>
    <p:sldId id="346" r:id="rId63"/>
    <p:sldId id="347" r:id="rId64"/>
    <p:sldId id="354" r:id="rId65"/>
    <p:sldId id="353" r:id="rId66"/>
    <p:sldId id="348" r:id="rId67"/>
    <p:sldId id="271" r:id="rId68"/>
    <p:sldId id="349" r:id="rId69"/>
    <p:sldId id="281" r:id="rId70"/>
    <p:sldId id="276" r:id="rId71"/>
    <p:sldId id="356" r:id="rId72"/>
    <p:sldId id="350" r:id="rId73"/>
    <p:sldId id="355" r:id="rId74"/>
    <p:sldId id="351" r:id="rId75"/>
    <p:sldId id="35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8" autoAdjust="0"/>
    <p:restoredTop sz="79422" autoAdjust="0"/>
  </p:normalViewPr>
  <p:slideViewPr>
    <p:cSldViewPr snapToObjects="1">
      <p:cViewPr varScale="1">
        <p:scale>
          <a:sx n="72" d="100"/>
          <a:sy n="72" d="100"/>
        </p:scale>
        <p:origin x="-19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3/24/14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3/24/14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</a:t>
            </a:r>
            <a:r>
              <a:rPr lang="en-US" dirty="0" smtClean="0"/>
              <a:t>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 is Blue</a:t>
            </a:r>
            <a:r>
              <a:rPr lang="en-US" baseline="0" dirty="0" smtClean="0"/>
              <a:t> and Alice is green.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10 - Bob can both increase his desire or wave(he decides to wave)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15 - bob waves, Alice decides to decreases apathy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20 - Bob goes to sad then increases desire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35 - bob waves again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waves, bob doesn't see and goes sad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55 they see each other wave and begin talking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75 - conversation 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blue peak is the MM talking to the PS(Area of Interest)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green peak is the OP listening to the MM but he is quickly ignored as the MM realizes he needs more info from the PS(target description)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gap between early peaks(MM tells VO the target description first)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 finally tells the OP the area to search resulting in second set of peaks.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green peak around 160 - launching the UAV.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 green peaks at 260 - putting in the search area(it took awhile to enter, complicated flight plan)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peaks in the middle are just controlling the UAV, alternating between  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control and direct control.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peaks that come next are due to OP reporting flight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peak following is the MM reporting to the PS the search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 is landing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blue peak is the communication of the target sighting from the VO to the MM to the 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7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set of peaks are identical in reasoning to the Sighting. regular green peaks are monitoring and communicating with the GUI as he sets things up.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green peak after is due to the operator realizing the battery is failing and trying to land it.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valley between green peaks - UAV crashes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peak - reporting to the MM that the UAV crashed.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peak at the end - MM reporting to the PS that the search failed.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15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49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3/24/14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3/24/14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Rovert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Ivie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, Jared Moore, Mike Goodrich, and Eric 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6009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4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69375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63095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276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52577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6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68672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5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86550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8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7831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27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57914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0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54839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7135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4648200" y="25908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6" name="Rectangle 105"/>
          <p:cNvSpPr/>
          <p:nvPr/>
        </p:nvSpPr>
        <p:spPr>
          <a:xfrm>
            <a:off x="4648200" y="31242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86" name="Rectangle 85"/>
          <p:cNvSpPr/>
          <p:nvPr/>
        </p:nvSpPr>
        <p:spPr>
          <a:xfrm>
            <a:off x="5791200" y="1524000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61202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0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6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69847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31543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4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98295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0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9098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>
            <a:off x="5334000" y="17503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40541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4" name="Straight Connector 113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99196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8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0600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76634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3893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3639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5715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943600" y="3424535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1824335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67000" y="2662535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67000" y="1748135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3881735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2662535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19600" y="1824335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19600" y="1824335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943600" y="3424535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19600" y="39579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28600" y="220533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Instantaneous</a:t>
            </a:r>
          </a:p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943600" y="1824335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971800" y="2967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bAliceAggreg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9154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and Alice Individual Workloads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142273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Bob</a:t>
            </a:r>
            <a:endParaRPr lang="en-US" sz="2000" dirty="0" smtClean="0"/>
          </a:p>
          <a:p>
            <a:r>
              <a:rPr lang="en-US" sz="2000" dirty="0" smtClean="0"/>
              <a:t>Alice</a:t>
            </a:r>
            <a:endParaRPr lang="en-US" sz="2000" dirty="0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438400" y="1975187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38400" y="1670387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7109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Waving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6000" y="3124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1676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150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94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57600" y="2819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92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orkloadAliceB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8392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and Alice Aggregate Workload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  <a:endParaRPr lang="en-US" sz="2000" dirty="0" smtClean="0"/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676400" y="23050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76400" y="20002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676400" y="1695450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1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09482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ingleSightingCorr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2550"/>
            <a:ext cx="86868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  <a:endParaRPr lang="en-US" sz="2000" dirty="0" smtClean="0"/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52600" y="1676400"/>
            <a:ext cx="116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Flight plan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52600" y="2045732"/>
            <a:ext cx="381000" cy="468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14900" y="3200400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3581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0333" y="1396102"/>
            <a:ext cx="6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47166" y="13832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ssionBlueOperatorGreenSingleSigh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6350"/>
            <a:ext cx="89154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Sighting Per Actor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6543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IC</a:t>
            </a:r>
            <a:endParaRPr lang="en-US" sz="2000" dirty="0" smtClean="0"/>
          </a:p>
          <a:p>
            <a:r>
              <a:rPr lang="en-US" sz="2000" dirty="0" smtClean="0"/>
              <a:t>OP</a:t>
            </a:r>
            <a:endParaRPr lang="en-US" sz="2000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38600" y="2206764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038600" y="1901964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6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rashedCorr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0665"/>
            <a:ext cx="88392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Battery Failure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  <a:endParaRPr lang="en-US" sz="2000" dirty="0" smtClean="0"/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Crash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58000" y="2426732"/>
            <a:ext cx="990600" cy="62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2600" y="3288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Battery Fail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72200" y="3722132"/>
            <a:ext cx="990600" cy="62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3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Per Actor (MM and OP)</a:t>
            </a:r>
            <a:endParaRPr lang="en-US" dirty="0"/>
          </a:p>
        </p:txBody>
      </p:sp>
      <p:pic>
        <p:nvPicPr>
          <p:cNvPr id="3" name="Picture 2" descr="CrashedMissionBlueOperatorGre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686800" cy="4819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1400" y="16543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IC</a:t>
            </a:r>
            <a:endParaRPr lang="en-US" sz="2000" dirty="0" smtClean="0"/>
          </a:p>
          <a:p>
            <a:r>
              <a:rPr lang="en-US" sz="2000" dirty="0" smtClean="0"/>
              <a:t>OP</a:t>
            </a:r>
            <a:endParaRPr lang="en-US" sz="2000" dirty="0" smtClean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38600" y="2206764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038600" y="1901964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8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Directed Team Graph for modeling UASs</a:t>
            </a:r>
          </a:p>
          <a:p>
            <a:r>
              <a:rPr lang="en-US" dirty="0" smtClean="0"/>
              <a:t>Directed Role Graph for modeling actors</a:t>
            </a:r>
          </a:p>
          <a:p>
            <a:r>
              <a:rPr lang="en-US" dirty="0" smtClean="0"/>
              <a:t>Discrete event simulation for time</a:t>
            </a:r>
          </a:p>
          <a:p>
            <a:r>
              <a:rPr lang="en-US" dirty="0" smtClean="0"/>
              <a:t>Model checker to explore non-determinism</a:t>
            </a:r>
          </a:p>
          <a:p>
            <a:r>
              <a:rPr lang="en-US" dirty="0" smtClean="0"/>
              <a:t>Temporal, cognitive, and algorithmic workload</a:t>
            </a:r>
          </a:p>
          <a:p>
            <a:r>
              <a:rPr lang="en-US" dirty="0" err="1" smtClean="0"/>
              <a:t>WiSAR</a:t>
            </a:r>
            <a:r>
              <a:rPr lang="en-US" dirty="0" smtClean="0"/>
              <a:t> case study on two scenarios </a:t>
            </a:r>
          </a:p>
          <a:p>
            <a:endParaRPr lang="en-US" dirty="0" smtClean="0"/>
          </a:p>
          <a:p>
            <a:r>
              <a:rPr lang="en-US" dirty="0" smtClean="0"/>
              <a:t>Sensitivity study</a:t>
            </a:r>
          </a:p>
          <a:p>
            <a:r>
              <a:rPr lang="en-US" dirty="0" smtClean="0"/>
              <a:t>Field study</a:t>
            </a:r>
          </a:p>
          <a:p>
            <a:r>
              <a:rPr lang="en-US" dirty="0" smtClean="0"/>
              <a:t>More cognitive measures: parallel and multi-threaded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0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traight Connector 295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05000" y="995065"/>
            <a:ext cx="9144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25802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905000" y="17526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05000" y="22860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8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15387</TotalTime>
  <Words>3287</Words>
  <Application>Microsoft Macintosh PowerPoint</Application>
  <PresentationFormat>On-screen Show (4:3)</PresentationFormat>
  <Paragraphs>1676</Paragraphs>
  <Slides>75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Directed Team Graph</vt:lpstr>
      <vt:lpstr>Discrete Event Simulator</vt:lpstr>
      <vt:lpstr>Directed Role Graph</vt:lpstr>
      <vt:lpstr>Tabular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Bob and Alice Individual Workloads</vt:lpstr>
      <vt:lpstr>Bob and Alice Aggregate Workload</vt:lpstr>
      <vt:lpstr>PowerPoint Presentation</vt:lpstr>
      <vt:lpstr>WiSAR Team Graph</vt:lpstr>
      <vt:lpstr>WiSAR Team Graph</vt:lpstr>
      <vt:lpstr>WiSAR Model Statistics</vt:lpstr>
      <vt:lpstr>Results for Target Spotted</vt:lpstr>
      <vt:lpstr>Sighting Per Actor</vt:lpstr>
      <vt:lpstr>Results for Battery Failure</vt:lpstr>
      <vt:lpstr>Crash Per Actor (MM and OP)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222</cp:revision>
  <dcterms:created xsi:type="dcterms:W3CDTF">2011-06-18T17:31:48Z</dcterms:created>
  <dcterms:modified xsi:type="dcterms:W3CDTF">2014-03-27T12:22:08Z</dcterms:modified>
</cp:coreProperties>
</file>